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96" r:id="rId11"/>
    <p:sldId id="766" r:id="rId12"/>
    <p:sldId id="804" r:id="rId13"/>
    <p:sldId id="807" r:id="rId14"/>
    <p:sldId id="790" r:id="rId15"/>
    <p:sldId id="791" r:id="rId16"/>
    <p:sldId id="770" r:id="rId17"/>
    <p:sldId id="768" r:id="rId18"/>
    <p:sldId id="774" r:id="rId19"/>
    <p:sldId id="775" r:id="rId20"/>
    <p:sldId id="776" r:id="rId21"/>
    <p:sldId id="789" r:id="rId22"/>
    <p:sldId id="809" r:id="rId23"/>
    <p:sldId id="757" r:id="rId24"/>
    <p:sldId id="759" r:id="rId25"/>
    <p:sldId id="747" r:id="rId26"/>
    <p:sldId id="761" r:id="rId27"/>
    <p:sldId id="763" r:id="rId28"/>
    <p:sldId id="762" r:id="rId29"/>
    <p:sldId id="801" r:id="rId30"/>
    <p:sldId id="817" r:id="rId31"/>
    <p:sldId id="794" r:id="rId32"/>
    <p:sldId id="798" r:id="rId33"/>
    <p:sldId id="795" r:id="rId34"/>
    <p:sldId id="797" r:id="rId35"/>
    <p:sldId id="799" r:id="rId36"/>
    <p:sldId id="803" r:id="rId37"/>
    <p:sldId id="810" r:id="rId38"/>
    <p:sldId id="818"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5983" autoAdjust="0"/>
  </p:normalViewPr>
  <p:slideViewPr>
    <p:cSldViewPr>
      <p:cViewPr varScale="1">
        <p:scale>
          <a:sx n="64" d="100"/>
          <a:sy n="64" d="100"/>
        </p:scale>
        <p:origin x="1325" y="53"/>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11</a:t>
            </a:fld>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9483772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6310189" cy="584775"/>
          </a:xfrm>
          <a:prstGeom prst="rect">
            <a:avLst/>
          </a:prstGeom>
        </p:spPr>
        <p:txBody>
          <a:bodyPr wrap="none">
            <a:spAutoFit/>
          </a:bodyPr>
          <a:lstStyle/>
          <a:p>
            <a:pPr lvl="1">
              <a:buNone/>
            </a:pPr>
            <a:r>
              <a:rPr lang="en-US" sz="3200" dirty="0"/>
              <a:t>Create a </a:t>
            </a:r>
            <a:r>
              <a:rPr lang="en-US" sz="3200" b="1" dirty="0"/>
              <a:t>narrow AI agent </a:t>
            </a:r>
            <a:r>
              <a:rPr lang="en-US" sz="32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a:buFont typeface="Arial" pitchFamily="34" charset="0"/>
              <a:buChar char="•"/>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Lst>
          </p:cNvPr>
          <p:cNvPicPr>
            <a:picLocks noChangeAspect="1"/>
          </p:cNvPicPr>
          <p:nvPr/>
        </p:nvPicPr>
        <p:blipFill>
          <a:blip r:embed="rId2"/>
          <a:stretch>
            <a:fillRect/>
          </a:stretch>
        </p:blipFill>
        <p:spPr>
          <a:xfrm>
            <a:off x="76200" y="0"/>
            <a:ext cx="6735847" cy="6858000"/>
          </a:xfrm>
          <a:prstGeom prst="rect">
            <a:avLst/>
          </a:prstGeom>
        </p:spPr>
      </p:pic>
      <p:sp>
        <p:nvSpPr>
          <p:cNvPr id="4" name="TextBox 3">
            <a:extLst>
              <a:ext uri="{FF2B5EF4-FFF2-40B4-BE49-F238E27FC236}">
                <a16:creationId xmlns:a16="http://schemas.microsoft.com/office/drawing/2014/main" id="{5D3EBB26-C99C-180B-943D-C62BC8C56CCA}"/>
              </a:ext>
            </a:extLst>
          </p:cNvPr>
          <p:cNvSpPr txBox="1"/>
          <p:nvPr/>
        </p:nvSpPr>
        <p:spPr>
          <a:xfrm>
            <a:off x="6844131" y="2438400"/>
            <a:ext cx="2079290" cy="3785652"/>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and civil liberties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Lst>
          </p:cNvPr>
          <p:cNvSpPr/>
          <p:nvPr/>
        </p:nvSpPr>
        <p:spPr>
          <a:xfrm>
            <a:off x="76200" y="76200"/>
            <a:ext cx="6735847" cy="6705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Lst>
          </p:cNvPr>
          <p:cNvCxnSpPr>
            <a:cxnSpLocks/>
          </p:cNvCxnSpPr>
          <p:nvPr/>
        </p:nvCxnSpPr>
        <p:spPr>
          <a:xfrm>
            <a:off x="22098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14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1533842165"/>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462760"/>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dirty="0"/>
              <a:t>We call the machine an</a:t>
            </a:r>
            <a:r>
              <a:rPr lang="en-US" sz="2000" b="1" dirty="0"/>
              <a:t> agent </a:t>
            </a:r>
            <a:r>
              <a:rPr lang="en-US" sz="2000" dirty="0"/>
              <a:t>or</a:t>
            </a:r>
            <a:r>
              <a:rPr lang="en-US" sz="2000" b="1" dirty="0"/>
              <a:t> intelligent agent.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 can</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17548"/>
            <a:ext cx="3182691" cy="2492452"/>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86421" y="388620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600096" y="990600"/>
              <a:ext cx="1676397"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a:solidFill>
                    <a:schemeClr val="bg1"/>
                  </a:solidFill>
                </a:rPr>
                <a:t>Objectives and</a:t>
              </a:r>
              <a:br>
                <a:rPr lang="en-US" sz="700" dirty="0">
                  <a:solidFill>
                    <a:schemeClr val="bg1"/>
                  </a:solidFill>
                </a:rPr>
              </a:b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830152" y="4777806"/>
            <a:ext cx="158696" cy="84075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11" idx="0"/>
          </p:cNvCxnSpPr>
          <p:nvPr/>
        </p:nvCxnSpPr>
        <p:spPr>
          <a:xfrm flipV="1">
            <a:off x="1564069" y="4042687"/>
            <a:ext cx="1439881" cy="4239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a:off x="157036" y="4916474"/>
            <a:ext cx="838691" cy="261610"/>
          </a:xfrm>
          <a:prstGeom prst="rect">
            <a:avLst/>
          </a:prstGeom>
          <a:noFill/>
        </p:spPr>
        <p:txBody>
          <a:bodyPr wrap="none" rtlCol="0">
            <a:spAutoFit/>
          </a:bodyPr>
          <a:lstStyle/>
          <a:p>
            <a:r>
              <a:rPr lang="en-US" sz="105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a:off x="1903003" y="3791590"/>
            <a:ext cx="838691" cy="261610"/>
          </a:xfrm>
          <a:prstGeom prst="rect">
            <a:avLst/>
          </a:prstGeom>
          <a:noFill/>
        </p:spPr>
        <p:txBody>
          <a:bodyPr wrap="none" rtlCol="0">
            <a:spAutoFit/>
          </a:bodyPr>
          <a:lstStyle/>
          <a:p>
            <a:r>
              <a:rPr lang="en-US" sz="105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a:off x="1055200" y="5234471"/>
            <a:ext cx="543739" cy="215444"/>
          </a:xfrm>
          <a:prstGeom prst="rect">
            <a:avLst/>
          </a:prstGeom>
          <a:noFill/>
        </p:spPr>
        <p:txBody>
          <a:bodyPr wrap="none" rtlCol="0">
            <a:spAutoFit/>
          </a:bodyPr>
          <a:lstStyle/>
          <a:p>
            <a:r>
              <a:rPr lang="en-US" sz="800" dirty="0">
                <a:solidFill>
                  <a:schemeClr val="accent2"/>
                </a:solidFill>
              </a:rPr>
              <a:t>program</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Lst>
          </p:cNvPr>
          <p:cNvGraphicFramePr>
            <a:graphicFrameLocks/>
          </p:cNvGraphicFramePr>
          <p:nvPr>
            <p:extLst>
              <p:ext uri="{D42A27DB-BD31-4B8C-83A1-F6EECF244321}">
                <p14:modId xmlns:p14="http://schemas.microsoft.com/office/powerpoint/2010/main" val="2624074574"/>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288225" y="1828800"/>
            <a:ext cx="4579176" cy="1587153"/>
          </a:xfrm>
          <a:prstGeom prst="rect">
            <a:avLst/>
          </a:prstGeom>
          <a:noFill/>
          <a:ln w="9525">
            <a:noFill/>
            <a:miter lim="800000"/>
            <a:headEnd/>
            <a:tailEnd/>
          </a:ln>
        </p:spPr>
      </p:pic>
      <p:sp>
        <p:nvSpPr>
          <p:cNvPr id="8195" name="Rectangle 3"/>
          <p:cNvSpPr>
            <a:spLocks noGrp="1" noChangeArrowheads="1"/>
          </p:cNvSpPr>
          <p:nvPr>
            <p:ph idx="1"/>
          </p:nvPr>
        </p:nvSpPr>
        <p:spPr>
          <a:xfrm>
            <a:off x="628650" y="1447800"/>
            <a:ext cx="6762750" cy="5029200"/>
          </a:xfrm>
        </p:spPr>
        <p:txBody>
          <a:bodyPr>
            <a:noAutofit/>
          </a:bodyPr>
          <a:lstStyle/>
          <a:p>
            <a:r>
              <a:rPr lang="en-US" sz="1800" dirty="0"/>
              <a:t>The Turing Test tries to define what acting like a human means</a:t>
            </a:r>
            <a:br>
              <a:rPr lang="en-US" sz="1800" dirty="0"/>
            </a:br>
            <a:endParaRPr lang="en-US" sz="1800" dirty="0"/>
          </a:p>
          <a:p>
            <a:endParaRPr lang="en-US" sz="1800" dirty="0"/>
          </a:p>
          <a:p>
            <a:pPr marL="0" indent="0">
              <a:buNone/>
            </a:pPr>
            <a:br>
              <a:rPr lang="en-US" sz="1800" dirty="0"/>
            </a:br>
            <a:endParaRPr lang="en-US" sz="1800" dirty="0"/>
          </a:p>
          <a:p>
            <a:endParaRPr lang="en-US" sz="1800" dirty="0"/>
          </a:p>
          <a:p>
            <a:pPr marL="0" indent="0">
              <a:buNone/>
            </a:pPr>
            <a:endParaRPr lang="en-US" sz="1800" dirty="0"/>
          </a:p>
          <a:p>
            <a:r>
              <a:rPr lang="en-US" sz="1800" dirty="0"/>
              <a:t>What capabilities would a computer need to have to pass the Turing Test?</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p>
          <a:p>
            <a:endParaRPr lang="en-US" sz="1800" dirty="0"/>
          </a:p>
          <a:p>
            <a:r>
              <a:rPr lang="en-US" sz="1800" dirty="0"/>
              <a:t>Turing predicted that by the year 2000, machines would be able to fool 30% of human judges for five minutes. ChatGPT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Lst>
          </p:cNvPr>
          <p:cNvGraphicFramePr>
            <a:graphicFrameLocks/>
          </p:cNvGraphicFramePr>
          <p:nvPr>
            <p:extLst>
              <p:ext uri="{D42A27DB-BD31-4B8C-83A1-F6EECF244321}">
                <p14:modId xmlns:p14="http://schemas.microsoft.com/office/powerpoint/2010/main" val="86051638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1F1999A5-A9F1-D8DC-079A-32F097EB75B4}"/>
              </a:ext>
            </a:extLst>
          </p:cNvPr>
          <p:cNvSpPr txBox="1"/>
          <p:nvPr/>
        </p:nvSpPr>
        <p:spPr>
          <a:xfrm>
            <a:off x="7290292" y="3230039"/>
            <a:ext cx="1828800" cy="954107"/>
          </a:xfrm>
          <a:prstGeom prst="rect">
            <a:avLst/>
          </a:prstGeom>
          <a:noFill/>
        </p:spPr>
        <p:txBody>
          <a:bodyPr wrap="square">
            <a:spAutoFit/>
          </a:bodyPr>
          <a:lstStyle/>
          <a:p>
            <a:pPr algn="ctr"/>
            <a:r>
              <a:rPr lang="en-US" sz="1400" dirty="0"/>
              <a:t>Alan Turing (1950) "Computing machinery and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95556"/>
            <a:ext cx="7886700" cy="3417478"/>
          </a:xfrm>
        </p:spPr>
        <p:txBody>
          <a:bodyPr>
            <a:normAutofit/>
          </a:bodyPr>
          <a:lstStyle/>
          <a:p>
            <a:pPr>
              <a:buFontTx/>
              <a:buChar char="•"/>
            </a:pPr>
            <a:r>
              <a:rPr lang="en-US" dirty="0"/>
              <a:t>Idealized or “right” way of thinking.</a:t>
            </a:r>
          </a:p>
          <a:p>
            <a:pPr>
              <a:buFontTx/>
              <a:buChar char="•"/>
            </a:pPr>
            <a:r>
              <a:rPr lang="en-US" b="1" dirty="0"/>
              <a:t>Logic</a:t>
            </a:r>
            <a:r>
              <a:rPr lang="en-US" dirty="0"/>
              <a:t>: A chain of argument that always yield correct conclusions. E.g., </a:t>
            </a:r>
            <a:br>
              <a:rPr lang="en-US" dirty="0"/>
            </a:br>
            <a:r>
              <a:rPr lang="en-US" dirty="0"/>
              <a:t>“Socrates is a man; all men are mortal; therefore, Socrates is mortal.”</a:t>
            </a:r>
          </a:p>
          <a:p>
            <a:pPr>
              <a:buFontTx/>
              <a:buChar char="•"/>
            </a:pPr>
            <a:r>
              <a:rPr lang="en-US" b="1" dirty="0"/>
              <a:t>Logic-based approach to AI</a:t>
            </a:r>
            <a:r>
              <a:rPr lang="en-US" dirty="0"/>
              <a:t>: Describe problem in formal logical notation and apply general deduction procedures to solve it.</a:t>
            </a:r>
          </a:p>
          <a:p>
            <a:pPr>
              <a:buFontTx/>
              <a:buChar char="•"/>
            </a:pPr>
            <a:r>
              <a:rPr lang="en-US" dirty="0"/>
              <a:t>Issues</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Lst>
          </p:cNvPr>
          <p:cNvGraphicFramePr>
            <a:graphicFrameLocks/>
          </p:cNvGraphicFramePr>
          <p:nvPr>
            <p:extLst>
              <p:ext uri="{D42A27DB-BD31-4B8C-83A1-F6EECF244321}">
                <p14:modId xmlns:p14="http://schemas.microsoft.com/office/powerpoint/2010/main" val="1245481499"/>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p:txBody>
          <a:bodyPr>
            <a:normAutofit fontScale="92500" lnSpcReduction="10000"/>
          </a:bodyPr>
          <a:lstStyle/>
          <a:p>
            <a:pPr marL="0" indent="0">
              <a:buNone/>
              <a:defRPr/>
            </a:pPr>
            <a:r>
              <a:rPr lang="en-US" dirty="0"/>
              <a:t>Acting rational means to achieve the “best” outcome.</a:t>
            </a:r>
          </a:p>
          <a:p>
            <a:pPr marL="0" indent="0">
              <a:buNone/>
              <a:defRPr/>
            </a:pPr>
            <a:endParaRPr lang="en-US" dirty="0"/>
          </a:p>
          <a:p>
            <a:pPr>
              <a:defRPr/>
            </a:pPr>
            <a:r>
              <a:rPr lang="en-US" dirty="0"/>
              <a:t>Best can be measured by the </a:t>
            </a:r>
            <a:r>
              <a:rPr lang="en-US" b="1" dirty="0"/>
              <a:t>utility</a:t>
            </a:r>
            <a:r>
              <a:rPr lang="en-US" dirty="0"/>
              <a:t> different of outcomes.</a:t>
            </a:r>
          </a:p>
          <a:p>
            <a:pPr>
              <a:defRPr/>
            </a:pPr>
            <a:r>
              <a:rPr lang="en-US" dirty="0"/>
              <a:t>If there is uncertainty about achieving outcomes, then we need to maximizing your </a:t>
            </a:r>
            <a:r>
              <a:rPr lang="en-US" b="1" dirty="0"/>
              <a:t>expected</a:t>
            </a:r>
            <a:r>
              <a:rPr lang="en-US" dirty="0"/>
              <a:t> utility.</a:t>
            </a:r>
          </a:p>
          <a:p>
            <a:endParaRPr lang="en-US" dirty="0"/>
          </a:p>
          <a:p>
            <a:r>
              <a:rPr lang="en-US" dirty="0"/>
              <a:t>Optimization has several advantages:</a:t>
            </a:r>
          </a:p>
          <a:p>
            <a:pPr lvl="1"/>
            <a:r>
              <a:rPr lang="en-US" b="1" dirty="0"/>
              <a:t>Generality</a:t>
            </a:r>
            <a:r>
              <a:rPr lang="en-US" dirty="0"/>
              <a:t>: an optimization is not limited to rules.</a:t>
            </a:r>
          </a:p>
          <a:p>
            <a:pPr lvl="1"/>
            <a:r>
              <a:rPr lang="en-US" b="1" dirty="0"/>
              <a:t>Practicality</a:t>
            </a:r>
            <a:r>
              <a:rPr lang="en-US" dirty="0"/>
              <a:t>: can be adapted to many real-world problems.</a:t>
            </a:r>
          </a:p>
          <a:p>
            <a:pPr lvl="1"/>
            <a:r>
              <a:rPr lang="en-US" b="1" dirty="0"/>
              <a:t>Well established</a:t>
            </a:r>
            <a:r>
              <a:rPr lang="en-US" dirty="0"/>
              <a:t>:  solvers,  simulation and experimentation.</a:t>
            </a:r>
          </a:p>
          <a:p>
            <a:pPr lvl="1"/>
            <a:r>
              <a:rPr lang="en-US" dirty="0"/>
              <a:t>Avoids philosophy and psychology in favor of a clearly defined objective.</a:t>
            </a:r>
          </a:p>
          <a:p>
            <a:pPr>
              <a:defRPr/>
            </a:pPr>
            <a:endParaRPr lang="en-US" dirty="0"/>
          </a:p>
          <a:p>
            <a:pPr>
              <a:defRPr/>
            </a:pPr>
            <a:r>
              <a:rPr lang="en-US" dirty="0"/>
              <a:t>In practice, utility optimization is subject to the agent’s knowledge and computational constraints (</a:t>
            </a:r>
            <a:r>
              <a:rPr lang="en-US" b="1" dirty="0"/>
              <a:t>bounded rationality </a:t>
            </a:r>
            <a:r>
              <a:rPr lang="en-US" dirty="0"/>
              <a:t>or bounded optimality).</a:t>
            </a:r>
          </a:p>
          <a:p>
            <a:pPr marL="0" indent="0">
              <a:buNone/>
              <a:defRPr/>
            </a:pPr>
            <a:endParaRPr lang="en-US" sz="2800" dirty="0"/>
          </a:p>
        </p:txBody>
      </p:sp>
      <p:graphicFrame>
        <p:nvGraphicFramePr>
          <p:cNvPr id="4" name="Content Placeholder 5">
            <a:extLst>
              <a:ext uri="{FF2B5EF4-FFF2-40B4-BE49-F238E27FC236}">
                <a16:creationId xmlns:a16="http://schemas.microsoft.com/office/drawing/2014/main" id="{ABED2194-8702-4B77-15AC-9939D0432D1E}"/>
              </a:ext>
            </a:extLst>
          </p:cNvPr>
          <p:cNvGraphicFramePr>
            <a:graphicFrameLocks/>
          </p:cNvGraphicFramePr>
          <p:nvPr>
            <p:extLst>
              <p:ext uri="{D42A27DB-BD31-4B8C-83A1-F6EECF244321}">
                <p14:modId xmlns:p14="http://schemas.microsoft.com/office/powerpoint/2010/main" val="22565289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3564</TotalTime>
  <Words>2585</Words>
  <Application>Microsoft Office PowerPoint</Application>
  <PresentationFormat>On-screen Show (4:3)</PresentationFormat>
  <Paragraphs>367</Paragraphs>
  <Slides>41</Slides>
  <Notes>23</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MercurySSm-Book-Pro_Web</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PowerPoint Presentation</vt:lpstr>
      <vt:lpstr>PowerPoint Presentation</vt:lpstr>
      <vt:lpstr>Turing Test: Criticism</vt:lpstr>
      <vt:lpstr>PowerPoint Presentation</vt:lpstr>
      <vt:lpstr>PowerPoint Presentation</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53</cp:revision>
  <dcterms:created xsi:type="dcterms:W3CDTF">2021-01-29T15:10:36Z</dcterms:created>
  <dcterms:modified xsi:type="dcterms:W3CDTF">2024-05-22T21:54:23Z</dcterms:modified>
</cp:coreProperties>
</file>